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C51D4-F48A-437E-A878-B419FC74B311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4EA33-5B0D-4366-B1A6-C65949A124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0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EA33-5B0D-4366-B1A6-C65949A124D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42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80320"/>
          </a:xfrm>
        </p:spPr>
        <p:txBody>
          <a:bodyPr>
            <a:normAutofit/>
          </a:bodyPr>
          <a:lstStyle/>
          <a:p>
            <a:r>
              <a:rPr lang="ru-RU" b="1" dirty="0"/>
              <a:t>Консультация для родителей: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 smtClean="0"/>
              <a:t>« </a:t>
            </a:r>
            <a:r>
              <a:rPr lang="ru-RU" b="1" dirty="0"/>
              <a:t>Хочу в интегрированный класс».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089436"/>
            <a:ext cx="4464496" cy="343590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Выполнили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Учитель-дефектолог Т.Л. Черепанова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учитель-дефектолог Е.Н.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Мигун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ГУО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Плисская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средняя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школа</a:t>
            </a:r>
          </a:p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имени В.А. Микулича»</a:t>
            </a:r>
          </a:p>
          <a:p>
            <a:pPr algn="l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089436"/>
            <a:ext cx="3312368" cy="19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5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80400" y="4382630"/>
            <a:ext cx="46038" cy="3584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269"/>
            <a:ext cx="9144000" cy="66080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4941167"/>
            <a:ext cx="2411760" cy="18306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86" y="16770"/>
            <a:ext cx="2229806" cy="19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8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41080" y="338328"/>
            <a:ext cx="107384" cy="858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xmlns="" val="3084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232"/>
            <a:ext cx="9036496" cy="6864232"/>
          </a:xfrm>
        </p:spPr>
      </p:pic>
    </p:spTree>
    <p:extLst>
      <p:ext uri="{BB962C8B-B14F-4D97-AF65-F5344CB8AC3E}">
        <p14:creationId xmlns:p14="http://schemas.microsoft.com/office/powerpoint/2010/main" xmlns="" val="27601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700808"/>
            <a:ext cx="8352928" cy="475252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- наполняемость классов интегрированного обучения и воспитания , меньше, чем наполняемость обычного класса.  Она не должна превышать 20 учащихся;</a:t>
            </a:r>
          </a:p>
          <a:p>
            <a:r>
              <a:rPr lang="ru-RU" dirty="0">
                <a:solidFill>
                  <a:srgbClr val="002060"/>
                </a:solidFill>
              </a:rPr>
              <a:t>- как правило, в интегрированный класс дают сильного учителя;</a:t>
            </a:r>
          </a:p>
          <a:p>
            <a:r>
              <a:rPr lang="ru-RU" dirty="0">
                <a:solidFill>
                  <a:srgbClr val="002060"/>
                </a:solidFill>
              </a:rPr>
              <a:t>- за классом закреплен учитель-дефектолог, который проводит занятия с детьми с ОПФР в отдельном, оснащенном всем необходимым учебно-методическим оборудованием, кабинете.</a:t>
            </a:r>
          </a:p>
          <a:p>
            <a:r>
              <a:rPr lang="ru-RU" dirty="0">
                <a:solidFill>
                  <a:srgbClr val="002060"/>
                </a:solidFill>
              </a:rPr>
              <a:t>- основной учитель, имеет возможность качественнее работать с оставшимися детьми, так как их количество меньше чем в других классах.</a:t>
            </a:r>
          </a:p>
          <a:p>
            <a:r>
              <a:rPr lang="ru-RU" dirty="0">
                <a:solidFill>
                  <a:srgbClr val="002060"/>
                </a:solidFill>
              </a:rPr>
              <a:t>-на воспитательных мероприятиях, на уроках пения, рисования, физкультуры все дети вместе. Они имеют возможность заботится друг о друге, адекватно относится к тем, которые чем-то на нас не похожи.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Плюсы интегрированного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55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95736" y="-315416"/>
            <a:ext cx="4824536" cy="885698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708920"/>
            <a:ext cx="7200800" cy="3816424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500" b="1" dirty="0">
                <a:solidFill>
                  <a:srgbClr val="002060"/>
                </a:solidFill>
                <a:latin typeface="+mj-lt"/>
              </a:rPr>
              <a:t>Я буду воспитывать в своем </a:t>
            </a:r>
            <a:r>
              <a:rPr lang="ru-RU" sz="2500" b="1" i="1" dirty="0">
                <a:solidFill>
                  <a:srgbClr val="002060"/>
                </a:solidFill>
                <a:latin typeface="+mj-lt"/>
              </a:rPr>
              <a:t>ребенке адекватное отношение к «особенным» людям и буду расти и развиваться вместе с ним в этом направлении. Возможно, будет не очень просто, но я справлюсь – ведь моя задача – заложить </a:t>
            </a:r>
            <a:r>
              <a:rPr lang="ru-RU" sz="2500" b="1" dirty="0">
                <a:solidFill>
                  <a:srgbClr val="002060"/>
                </a:solidFill>
                <a:latin typeface="+mj-lt"/>
              </a:rPr>
              <a:t>в ребенка основы милосердия и сострадания». </a:t>
            </a:r>
          </a:p>
          <a:p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Учимся мыслить </a:t>
            </a:r>
            <a:r>
              <a:rPr lang="ru-RU" dirty="0" smtClean="0"/>
              <a:t>по-новому: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29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564904"/>
            <a:ext cx="9036496" cy="410445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Нужно объяснить малышу, что </a:t>
            </a:r>
            <a:r>
              <a:rPr lang="ru-RU" b="1" dirty="0"/>
              <a:t>«особых» детей не нужно бояться.</a:t>
            </a:r>
            <a:r>
              <a:rPr lang="ru-RU" dirty="0"/>
              <a:t> Не смотря на отличие, они такие же обычные малыши. Просто в силу обстоятельств им нужно больше внимания и деликатности в общении. Например, решив с ним поиграть, </a:t>
            </a:r>
            <a:r>
              <a:rPr lang="ru-RU" b="1" dirty="0"/>
              <a:t>нужно выбирать доступные им игры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Расскажите сыну или дочке, как вести себя при виде ребенка с заболеванием. Например,</a:t>
            </a:r>
            <a:r>
              <a:rPr lang="ru-RU" b="1" dirty="0"/>
              <a:t> невежливо разглядывать его и уж тем более показывать пальцем.</a:t>
            </a:r>
            <a:r>
              <a:rPr lang="ru-RU" dirty="0"/>
              <a:t> Не готов подойти – просто не обращай внимания.</a:t>
            </a:r>
          </a:p>
          <a:p>
            <a:pPr lvl="0"/>
            <a:r>
              <a:rPr lang="ru-RU" b="1" dirty="0" smtClean="0"/>
              <a:t>Познакомься с семьей, где растет ребенок-инвалид</a:t>
            </a:r>
            <a:r>
              <a:rPr lang="ru-RU" dirty="0" smtClean="0"/>
              <a:t> или «о</a:t>
            </a:r>
            <a:r>
              <a:rPr lang="ru-RU" dirty="0"/>
              <a:t>с</a:t>
            </a:r>
            <a:r>
              <a:rPr lang="ru-RU" dirty="0" smtClean="0"/>
              <a:t>обенный» ребенок, постарайтесь помочь детям общаться. Подобный опыт подойдет вашему малышу на пользу: он научится видеть и понимать трудности другого. А значит, </a:t>
            </a:r>
            <a:r>
              <a:rPr lang="ru-RU" b="1" dirty="0" smtClean="0"/>
              <a:t>уже никогда не обидит инвалида ни словом, ни жестом. </a:t>
            </a:r>
            <a:endParaRPr lang="ru-RU" dirty="0" smtClean="0"/>
          </a:p>
          <a:p>
            <a:pPr lvl="0"/>
            <a:r>
              <a:rPr lang="ru-RU" b="1" dirty="0" smtClean="0"/>
              <a:t>Будьте </a:t>
            </a:r>
            <a:r>
              <a:rPr lang="ru-RU" b="1" dirty="0"/>
              <a:t>примером для ребёнка в отношениях с такими людьми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" y="-243408"/>
            <a:ext cx="91440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4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988840"/>
            <a:ext cx="8406632" cy="41764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 Не отзывайтесь снисходительно или презрительно о людях с </a:t>
            </a:r>
            <a:r>
              <a:rPr lang="ru-RU" dirty="0" smtClean="0"/>
              <a:t>особенностями </a:t>
            </a:r>
            <a:r>
              <a:rPr lang="ru-RU" dirty="0"/>
              <a:t>. Подчеркивайте, </a:t>
            </a:r>
            <a:r>
              <a:rPr lang="ru-RU" b="1" dirty="0"/>
              <a:t>что эти люди такие же, как все.</a:t>
            </a:r>
            <a:r>
              <a:rPr lang="ru-RU" dirty="0"/>
              <a:t> И даже трудолюбивее, так как то, что мы делаем легко и незаметно, для них это зачастую сложный процесс. </a:t>
            </a:r>
          </a:p>
          <a:p>
            <a:pPr lvl="0"/>
            <a:r>
              <a:rPr lang="ru-RU" dirty="0"/>
              <a:t>Читайте или рассказывайте детям о знаменитых людях, которые </a:t>
            </a:r>
            <a:r>
              <a:rPr lang="ru-RU" b="1" dirty="0"/>
              <a:t>сегодня известны</a:t>
            </a:r>
            <a:r>
              <a:rPr lang="ru-RU" dirty="0"/>
              <a:t> </a:t>
            </a:r>
            <a:r>
              <a:rPr lang="ru-RU" b="1" dirty="0"/>
              <a:t>всему</a:t>
            </a:r>
            <a:r>
              <a:rPr lang="ru-RU" dirty="0"/>
              <a:t> </a:t>
            </a:r>
            <a:r>
              <a:rPr lang="ru-RU" b="1" dirty="0"/>
              <a:t>миру, несмотря на свои ограниченные возможности.</a:t>
            </a:r>
            <a:r>
              <a:rPr lang="ru-RU" dirty="0"/>
              <a:t> Или рассказывайте о  своих знакомых, знакомых своих знакомых, которые сталкиваются с  трудностями, и  как сложно эти трудности, им преодолевать. </a:t>
            </a:r>
          </a:p>
          <a:p>
            <a:pPr lvl="0"/>
            <a:r>
              <a:rPr lang="ru-RU" dirty="0"/>
              <a:t>Заранее подготовьте ребенка  к тому, что с ними вместе будет учиться ученик с ОПФР. Не запугивайте. Объясните, что от их отношения сейчас зависит дальнейшая судьба этого ребёнка.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21526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095" y="-243407"/>
            <a:ext cx="9144000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9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1971" y="1628800"/>
            <a:ext cx="3085616" cy="25922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0560"/>
            <a:ext cx="2987824" cy="2620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7587" y="4221089"/>
            <a:ext cx="3131840" cy="2636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1" y="1628800"/>
            <a:ext cx="2843808" cy="2592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4071" y="1628271"/>
            <a:ext cx="3126413" cy="2592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221089"/>
            <a:ext cx="3029763" cy="263690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сделаем</a:t>
            </a:r>
            <a:r>
              <a:rPr lang="ru-RU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мир добрее…</a:t>
            </a:r>
            <a:br>
              <a:rPr lang="ru-RU" sz="5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2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</TotalTime>
  <Words>338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Консультация для родителей:  « Хочу в интегрированный класс». </vt:lpstr>
      <vt:lpstr>Слайд 2</vt:lpstr>
      <vt:lpstr>Слайд 3</vt:lpstr>
      <vt:lpstr>Слайд 4</vt:lpstr>
      <vt:lpstr>Плюсы интегрированного обучения</vt:lpstr>
      <vt:lpstr>Учимся мыслить по-новому: </vt:lpstr>
      <vt:lpstr>Слайд 7</vt:lpstr>
      <vt:lpstr>Слайд 8</vt:lpstr>
      <vt:lpstr>  сделаем наш мир добрее…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родителей:  « Хочу в интегрированный класс». </dc:title>
  <dc:creator>Пётр Федотов</dc:creator>
  <cp:lastModifiedBy>Admin</cp:lastModifiedBy>
  <cp:revision>22</cp:revision>
  <dcterms:created xsi:type="dcterms:W3CDTF">2020-01-06T11:10:09Z</dcterms:created>
  <dcterms:modified xsi:type="dcterms:W3CDTF">2020-01-08T06:53:22Z</dcterms:modified>
</cp:coreProperties>
</file>